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6" r:id="rId2"/>
    <p:sldId id="290" r:id="rId3"/>
    <p:sldId id="322" r:id="rId4"/>
    <p:sldId id="323" r:id="rId5"/>
    <p:sldId id="32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xecutive Summary" id="{261ED3D5-B896-49FB-A6DC-044D67C7478E}">
          <p14:sldIdLst>
            <p14:sldId id="326"/>
          </p14:sldIdLst>
        </p14:section>
        <p14:section name="4 Slides" id="{721ECEE5-E50B-47BB-B5AA-1DC279EDAA58}">
          <p14:sldIdLst>
            <p14:sldId id="290"/>
            <p14:sldId id="322"/>
            <p14:sldId id="323"/>
            <p14:sldId id="3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20" autoAdjust="0"/>
    <p:restoredTop sz="86441" autoAdjust="0"/>
  </p:normalViewPr>
  <p:slideViewPr>
    <p:cSldViewPr snapToGrid="0">
      <p:cViewPr varScale="1">
        <p:scale>
          <a:sx n="103" d="100"/>
          <a:sy n="103" d="100"/>
        </p:scale>
        <p:origin x="129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>
                <a:latin typeface="Calibri" panose="020F0502020204030204" pitchFamily="34" charset="0"/>
              </a:rPr>
              <a:t>Cheese Industry</a:t>
            </a:r>
            <a:r>
              <a:rPr lang="en-US" sz="1400" baseline="0" dirty="0">
                <a:latin typeface="Calibri" panose="020F0502020204030204" pitchFamily="34" charset="0"/>
              </a:rPr>
              <a:t> Market Value in billion U.S. $</a:t>
            </a:r>
            <a:endParaRPr lang="en-US" sz="1400" dirty="0">
              <a:latin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16488081846911992"/>
          <c:y val="1.0557468403309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618151459655577"/>
          <c:y val="0.11526924147121233"/>
          <c:w val="0.87058519862791905"/>
          <c:h val="0.727798320647966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Cheese Sales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08CD6FF-73B5-4ED5-8732-24C65652593A}" type="VALUE">
                      <a:rPr lang="en-US">
                        <a:latin typeface="Calibri" panose="020F050202020403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251-4F2E-9271-C81C09D28EA2}"/>
                </c:ext>
              </c:extLst>
            </c:dLbl>
            <c:dLbl>
              <c:idx val="1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F6A7B43-CB62-4F78-80D7-EA07A218DA1C}" type="VALUE">
                      <a:rPr lang="en-US">
                        <a:latin typeface="Calibri" panose="020F0502020204030204" pitchFamily="34" charset="0"/>
                      </a:rPr>
                      <a:pPr>
                        <a:defRPr/>
                      </a:pPr>
                      <a:t>[VALUE]</a:t>
                    </a:fld>
                    <a:endParaRPr lang="en-US"/>
                  </a:p>
                </c:rich>
              </c:tx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251-4F2E-9271-C81C09D28E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  <c:pt idx="4">
                  <c:v>2027</c:v>
                </c:pt>
                <c:pt idx="5">
                  <c:v>2028</c:v>
                </c:pt>
                <c:pt idx="6">
                  <c:v>2029</c:v>
                </c:pt>
                <c:pt idx="7">
                  <c:v>2030</c:v>
                </c:pt>
                <c:pt idx="8">
                  <c:v>2031</c:v>
                </c:pt>
                <c:pt idx="9">
                  <c:v>2032</c:v>
                </c:pt>
                <c:pt idx="10">
                  <c:v>2033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80.099999999999994</c:v>
                </c:pt>
                <c:pt idx="1">
                  <c:v>85.066199999999995</c:v>
                </c:pt>
                <c:pt idx="2">
                  <c:v>90.340304399999994</c:v>
                </c:pt>
                <c:pt idx="3">
                  <c:v>95.941403269999995</c:v>
                </c:pt>
                <c:pt idx="4">
                  <c:v>101.8897703</c:v>
                </c:pt>
                <c:pt idx="5">
                  <c:v>108.206936</c:v>
                </c:pt>
                <c:pt idx="6">
                  <c:v>114.9157661</c:v>
                </c:pt>
                <c:pt idx="7">
                  <c:v>122.04054360000001</c:v>
                </c:pt>
                <c:pt idx="8">
                  <c:v>129.60705730000001</c:v>
                </c:pt>
                <c:pt idx="9">
                  <c:v>137.64269479999999</c:v>
                </c:pt>
                <c:pt idx="10">
                  <c:v>146.17654189999999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51-4F2E-9271-C81C09D28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7298047"/>
        <c:axId val="747318015"/>
      </c:barChart>
      <c:catAx>
        <c:axId val="74729804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latin typeface="Calibri" panose="020F0502020204030204" pitchFamily="34" charset="0"/>
                  </a:rPr>
                  <a:t>Year</a:t>
                </a:r>
                <a:endParaRPr lang="pl-PL" dirty="0">
                  <a:latin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0.88817094291784959"/>
              <c:y val="0.917510964434912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318015"/>
        <c:crosses val="autoZero"/>
        <c:auto val="1"/>
        <c:lblAlgn val="ctr"/>
        <c:lblOffset val="100"/>
        <c:noMultiLvlLbl val="0"/>
      </c:catAx>
      <c:valAx>
        <c:axId val="747318015"/>
        <c:scaling>
          <c:orientation val="minMax"/>
          <c:max val="150"/>
          <c:min val="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aseline="0" dirty="0">
                    <a:latin typeface="Calibri" panose="020F0502020204030204" pitchFamily="34" charset="0"/>
                  </a:rPr>
                  <a:t>billion U.S. $</a:t>
                </a:r>
                <a:endParaRPr lang="pl-PL" dirty="0">
                  <a:latin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9.0702947845804991E-3"/>
              <c:y val="8.134101143481248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298047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Global Cheese Market Share, by</a:t>
            </a:r>
            <a:r>
              <a:rPr lang="en-US" sz="2000" baseline="0" dirty="0">
                <a:latin typeface="Calibri" panose="020F0502020204030204" pitchFamily="34" charset="0"/>
                <a:cs typeface="Calibri" panose="020F0502020204030204" pitchFamily="34" charset="0"/>
              </a:rPr>
              <a:t> product (in ‘000 Metric Tons)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ACC-4543-B2E9-9B59D8041D8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757-43F7-AB40-E9AB07302D0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757-43F7-AB40-E9AB07302D0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757-43F7-AB40-E9AB07302D0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757-43F7-AB40-E9AB07302D0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CACC-4543-B2E9-9B59D8041D8E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Mozarella</c:v>
                </c:pt>
                <c:pt idx="1">
                  <c:v>Cheddar</c:v>
                </c:pt>
                <c:pt idx="2">
                  <c:v>Feta</c:v>
                </c:pt>
                <c:pt idx="3">
                  <c:v>Parmesan</c:v>
                </c:pt>
                <c:pt idx="4">
                  <c:v>Roquefort</c:v>
                </c:pt>
                <c:pt idx="5">
                  <c:v>Others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25</c:v>
                </c:pt>
                <c:pt idx="2">
                  <c:v>20</c:v>
                </c:pt>
                <c:pt idx="3">
                  <c:v>10</c:v>
                </c:pt>
                <c:pt idx="4">
                  <c:v>5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CC-4543-B2E9-9B59D8041D8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899861225624929"/>
          <c:y val="0.30511342514453216"/>
          <c:w val="0.23532457472255661"/>
          <c:h val="0.54438046567294407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9966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8927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37AE-921F-4344-ABE0-B3094321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0A85D-B247-4574-83E2-8B7B04484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05B8-49A9-457D-A3B4-3AC39BF5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E48F-7249-4C54-AD1E-E4FE4A3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5BA-A5EE-4C63-AC99-0E459C41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7662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90903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C639-6020-4852-AE17-07D79B78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9A9B-699E-40A7-9946-0F99A521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BDAF0-4271-4705-9A71-E309B222C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7D98C3-6F8C-4A38-8849-AB22E9CA9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D5E9D-7B74-444D-B474-108C8E07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A24B7-20C0-4F1F-A381-A2D29E99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7491F-2166-4954-A7DF-0F3FE7D5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F14DD-9D42-4599-A3D7-4C7225625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446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1569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S Exerc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63220"/>
            <a:ext cx="10858500" cy="3429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FF9BDA5-0058-0A3F-E89B-F70EA65D4946}"/>
              </a:ext>
            </a:extLst>
          </p:cNvPr>
          <p:cNvCxnSpPr>
            <a:cxnSpLocks/>
          </p:cNvCxnSpPr>
          <p:nvPr userDrawn="1"/>
        </p:nvCxnSpPr>
        <p:spPr>
          <a:xfrm>
            <a:off x="0" y="1108710"/>
            <a:ext cx="12192000" cy="0"/>
          </a:xfrm>
          <a:prstGeom prst="line">
            <a:avLst/>
          </a:prstGeom>
          <a:ln w="12700">
            <a:solidFill>
              <a:srgbClr val="1B44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0A143-B0CE-BBBC-FA39-3F759E4A3A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431925"/>
            <a:ext cx="10287000" cy="4702175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2302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3267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77F26057-4B71-4CC8-8CC8-69221587FF56}" type="datetimeFigureOut">
              <a:rPr lang="pl-PL" smtClean="0"/>
              <a:pPr/>
              <a:t>28.11.2022</a:t>
            </a:fld>
            <a:endParaRPr lang="pl-P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E186BEE6-2E6D-43B6-885B-4324C3FE3324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 userDrawn="1"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 userDrawn="1"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 userDrawn="1"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 userDrawn="1"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05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8" r:id="rId4"/>
    <p:sldLayoutId id="2147483669" r:id="rId5"/>
    <p:sldLayoutId id="2147483670" r:id="rId6"/>
    <p:sldLayoutId id="2147483671" r:id="rId7"/>
    <p:sldLayoutId id="214748367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F85FE-EE23-2A67-F7B1-AB5654CD0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Executive Summary Slide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1241D3-7369-F579-A332-2551A86131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b="1" dirty="0"/>
              <a:t>The global cheese industry is projected to grow from $80.1 billion in 2023 to $146.2 billion by 2033</a:t>
            </a:r>
          </a:p>
          <a:p>
            <a:pPr lvl="1"/>
            <a:r>
              <a:rPr lang="pl-PL" dirty="0"/>
              <a:t> </a:t>
            </a:r>
            <a:r>
              <a:rPr lang="en-US" dirty="0"/>
              <a:t>In 2023 the global market value of cheese stood at roughly 77.6 billion U.S. dollars</a:t>
            </a:r>
          </a:p>
          <a:p>
            <a:pPr lvl="1"/>
            <a:r>
              <a:rPr lang="en-US" dirty="0"/>
              <a:t>By 2033 it is projected to exceed  117.6 billion</a:t>
            </a:r>
          </a:p>
          <a:p>
            <a:pPr marL="0" indent="0">
              <a:buNone/>
            </a:pPr>
            <a:endParaRPr lang="pl-PL" sz="2000" b="1" dirty="0"/>
          </a:p>
          <a:p>
            <a:pPr marL="0" indent="0">
              <a:buNone/>
            </a:pPr>
            <a:r>
              <a:rPr lang="en-US" sz="2000" b="1" dirty="0"/>
              <a:t>Increasing at a CAGR of 6.20%, the market has a promising growth in the forecast period (2023-2033)</a:t>
            </a:r>
            <a:endParaRPr lang="en-US" dirty="0"/>
          </a:p>
          <a:p>
            <a:pPr lvl="1"/>
            <a:r>
              <a:rPr lang="en-US" dirty="0"/>
              <a:t>The global cheese market is expected grow at least $5 billion U.S. dollars per year</a:t>
            </a:r>
          </a:p>
          <a:p>
            <a:pPr lvl="1"/>
            <a:r>
              <a:rPr lang="en-US" dirty="0"/>
              <a:t>Companies offering diary products like </a:t>
            </a:r>
            <a:r>
              <a:rPr lang="en-US" dirty="0" err="1"/>
              <a:t>Danonez</a:t>
            </a:r>
            <a:r>
              <a:rPr lang="en-US" dirty="0"/>
              <a:t> or </a:t>
            </a:r>
            <a:r>
              <a:rPr lang="en-US" dirty="0" err="1"/>
              <a:t>Yiliz</a:t>
            </a:r>
            <a:r>
              <a:rPr lang="en-US" dirty="0"/>
              <a:t> have a brand value of about 14 billion U.S. dollars in 2021</a:t>
            </a:r>
          </a:p>
          <a:p>
            <a:pPr marL="0" indent="0">
              <a:buNone/>
            </a:pPr>
            <a:endParaRPr lang="pl-PL" b="1" dirty="0"/>
          </a:p>
          <a:p>
            <a:pPr marL="0" indent="0">
              <a:buNone/>
            </a:pPr>
            <a:r>
              <a:rPr lang="en-US" b="1" dirty="0"/>
              <a:t>Naturally produced cheese is preferred over processed formulation on account of increasing health awareness.</a:t>
            </a:r>
          </a:p>
          <a:p>
            <a:pPr lvl="1"/>
            <a:r>
              <a:rPr lang="en-US" dirty="0"/>
              <a:t>Naturally produced cheese is preferred by customers, but is expensive in production</a:t>
            </a:r>
          </a:p>
          <a:p>
            <a:pPr lvl="1"/>
            <a:r>
              <a:rPr lang="en-US" dirty="0"/>
              <a:t>Low shelf life of naturally produced cheese remains a challenge</a:t>
            </a:r>
            <a:endParaRPr lang="pl-PL" dirty="0"/>
          </a:p>
          <a:p>
            <a:pPr lvl="1"/>
            <a:endParaRPr lang="pl-PL" dirty="0"/>
          </a:p>
          <a:p>
            <a:pPr marL="0" indent="0">
              <a:buNone/>
            </a:pPr>
            <a:r>
              <a:rPr lang="en-US" b="1" dirty="0"/>
              <a:t>Mozzarella and Cheddar remain top-sellers in Global Cheese Market Sales</a:t>
            </a:r>
          </a:p>
          <a:p>
            <a:pPr lvl="1"/>
            <a:r>
              <a:rPr lang="en-US" dirty="0"/>
              <a:t>Due to taste and versatile usage mozzarella remains a top-selling cheese product with 30% market share</a:t>
            </a:r>
          </a:p>
          <a:p>
            <a:pPr lvl="1"/>
            <a:r>
              <a:rPr lang="en-US" dirty="0"/>
              <a:t>Cheddar has a high market size due to a range of matured states that can satisfy almost any  customer preference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08190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2E337-ECAE-2343-C13E-54559B65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The global cheese industry is projected to grow from $80.1 billion in 2023 to $146.2 billion by 2033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8D548BD-F9B8-CBDA-B238-E41D965C43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670996"/>
            <a:ext cx="5245743" cy="4463104"/>
          </a:xfrm>
        </p:spPr>
        <p:txBody>
          <a:bodyPr/>
          <a:lstStyle/>
          <a:p>
            <a:r>
              <a:rPr lang="en-US" dirty="0"/>
              <a:t>Diary products consumption continues to grow</a:t>
            </a:r>
          </a:p>
          <a:p>
            <a:r>
              <a:rPr lang="en-US" dirty="0"/>
              <a:t>There are many types of cheese for any type of consumer</a:t>
            </a:r>
          </a:p>
          <a:p>
            <a:r>
              <a:rPr lang="en-US" dirty="0"/>
              <a:t>Cheese is produced in different parts of the world</a:t>
            </a:r>
          </a:p>
          <a:p>
            <a:r>
              <a:rPr lang="en-US" dirty="0"/>
              <a:t>In 2023 the global market value of cheese stood at roughly 77.6 billion U.S. dollars</a:t>
            </a:r>
          </a:p>
          <a:p>
            <a:r>
              <a:rPr lang="en-US" dirty="0"/>
              <a:t>By 2033 it is projected to exceed  117.6 billion</a:t>
            </a:r>
          </a:p>
          <a:p>
            <a:endParaRPr lang="pl-PL" dirty="0"/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DD99AF1C-FA9D-5044-911B-A6874307365D}"/>
              </a:ext>
            </a:extLst>
          </p:cNvPr>
          <p:cNvGraphicFramePr/>
          <p:nvPr/>
        </p:nvGraphicFramePr>
        <p:xfrm>
          <a:off x="5741043" y="1670996"/>
          <a:ext cx="5784207" cy="4226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0899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2E337-ECAE-2343-C13E-54559B65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Increasing at a CAGR of 6.20%, the market has a promising growth in the forecast period (2023-2033)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73AE3-61D6-1608-BD5B-8A80F2D355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global cheese market is expected grow at least $5 billion U.S. dollars per year</a:t>
            </a:r>
          </a:p>
          <a:p>
            <a:r>
              <a:rPr lang="en-US" dirty="0"/>
              <a:t>Companies offering diary products like </a:t>
            </a:r>
            <a:r>
              <a:rPr lang="en-US" dirty="0" err="1"/>
              <a:t>Danonez</a:t>
            </a:r>
            <a:r>
              <a:rPr lang="en-US" dirty="0"/>
              <a:t> or </a:t>
            </a:r>
            <a:r>
              <a:rPr lang="en-US" dirty="0" err="1"/>
              <a:t>Yiliz</a:t>
            </a:r>
            <a:r>
              <a:rPr lang="en-US" dirty="0"/>
              <a:t> have a brand value of about 14 billion U.S. dollars in 2021</a:t>
            </a:r>
          </a:p>
          <a:p>
            <a:r>
              <a:rPr lang="en-US" dirty="0"/>
              <a:t>Market is primarily driven by rising number of food chains across the globe</a:t>
            </a:r>
          </a:p>
          <a:p>
            <a:r>
              <a:rPr lang="en-US" dirty="0"/>
              <a:t>Widely used product in various fast-food preparations (pizzas, sandwiches)</a:t>
            </a:r>
          </a:p>
          <a:p>
            <a:r>
              <a:rPr lang="en-US" dirty="0"/>
              <a:t>With rapid urbanization eating out becomes more popular which leads to rising consumption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83732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2E337-ECAE-2343-C13E-54559B65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Naturally produced cheese is preferred over processed formulation on account of increasing health awareness.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856D2-A64C-BF3D-ACB1-718D36FA6E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Naturally produced cheese is preferred by customers, but is expensive in production</a:t>
            </a:r>
          </a:p>
          <a:p>
            <a:r>
              <a:rPr lang="en-US" dirty="0"/>
              <a:t>Low shelf life of naturally produced cheese remains a challenge</a:t>
            </a:r>
          </a:p>
          <a:p>
            <a:r>
              <a:rPr lang="en-US" dirty="0"/>
              <a:t>Consumer trends shift towards lower-fat types of cheese</a:t>
            </a:r>
          </a:p>
          <a:p>
            <a:r>
              <a:rPr lang="en-US" dirty="0"/>
              <a:t>Customer awareness about products and their nutrition continues to rise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214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2E337-ECAE-2343-C13E-54559B65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Mozzarella and Cheddar remain top-sellers in Global Cheese Market Sales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2698B0-ED92-8A8E-0A09-902EBBF709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431925"/>
            <a:ext cx="4787900" cy="4702175"/>
          </a:xfrm>
        </p:spPr>
        <p:txBody>
          <a:bodyPr/>
          <a:lstStyle/>
          <a:p>
            <a:r>
              <a:rPr lang="en-US" dirty="0"/>
              <a:t>Due to taste and versatile usage mozzarella remains a top-selling cheese product with 30% market share</a:t>
            </a:r>
          </a:p>
          <a:p>
            <a:r>
              <a:rPr lang="en-US" dirty="0"/>
              <a:t>Cheddar has a high market size due to a range of matured states that can satisfy almost any  customer preference</a:t>
            </a:r>
            <a:endParaRPr lang="pl-PL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8BE8A0D-16DD-63E8-71F8-D9DCF2270452}"/>
              </a:ext>
            </a:extLst>
          </p:cNvPr>
          <p:cNvGraphicFramePr/>
          <p:nvPr/>
        </p:nvGraphicFramePr>
        <p:xfrm>
          <a:off x="5658224" y="1431925"/>
          <a:ext cx="5695576" cy="4914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8559754"/>
      </p:ext>
    </p:extLst>
  </p:cSld>
  <p:clrMapOvr>
    <a:masterClrMapping/>
  </p:clrMapOvr>
</p:sld>
</file>

<file path=ppt/theme/theme1.xml><?xml version="1.0" encoding="utf-8"?>
<a:theme xmlns:a="http://schemas.openxmlformats.org/drawingml/2006/main" name="ADDITIONAL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Custom 4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DITIONAL" id="{50460FA4-3E91-4176-B1D9-8A6D7340B86C}" vid="{F5470DEF-42BF-4515-B185-CAA72F4940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508</Words>
  <Application>Microsoft Office PowerPoint</Application>
  <PresentationFormat>Widescreen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ADDITIONAL</vt:lpstr>
      <vt:lpstr>Executive Summary Slide</vt:lpstr>
      <vt:lpstr>The global cheese industry is projected to grow from $80.1 billion in 2023 to $146.2 billion by 2033</vt:lpstr>
      <vt:lpstr>Increasing at a CAGR of 6.20%, the market has a promising growth in the forecast period (2023-2033)</vt:lpstr>
      <vt:lpstr>Naturally produced cheese is preferred over processed formulation on account of increasing health awareness.</vt:lpstr>
      <vt:lpstr>Mozzarella and Cheddar remain top-sellers in Global Cheese Market Sales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global cheese industry is projected to grow from $80.1 billion in 2023 to $146.2 billion by 2033</dc:title>
  <dc:creator>Andrew P</dc:creator>
  <cp:lastModifiedBy>Andrew P</cp:lastModifiedBy>
  <cp:revision>5</cp:revision>
  <dcterms:created xsi:type="dcterms:W3CDTF">2022-09-22T09:02:32Z</dcterms:created>
  <dcterms:modified xsi:type="dcterms:W3CDTF">2022-11-28T09:31:40Z</dcterms:modified>
</cp:coreProperties>
</file>